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6" r:id="rId1"/>
    <p:sldMasterId id="2147483724" r:id="rId2"/>
  </p:sldMasterIdLst>
  <p:notesMasterIdLst>
    <p:notesMasterId r:id="rId21"/>
  </p:notesMasterIdLst>
  <p:sldIdLst>
    <p:sldId id="256" r:id="rId3"/>
    <p:sldId id="291" r:id="rId4"/>
    <p:sldId id="292" r:id="rId5"/>
    <p:sldId id="296" r:id="rId6"/>
    <p:sldId id="293" r:id="rId7"/>
    <p:sldId id="298" r:id="rId8"/>
    <p:sldId id="294" r:id="rId9"/>
    <p:sldId id="295" r:id="rId10"/>
    <p:sldId id="299" r:id="rId11"/>
    <p:sldId id="300" r:id="rId12"/>
    <p:sldId id="304" r:id="rId13"/>
    <p:sldId id="303" r:id="rId14"/>
    <p:sldId id="302" r:id="rId15"/>
    <p:sldId id="305" r:id="rId16"/>
    <p:sldId id="306" r:id="rId17"/>
    <p:sldId id="307" r:id="rId18"/>
    <p:sldId id="27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CC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15" autoAdjust="0"/>
    <p:restoredTop sz="69479" autoAdjust="0"/>
  </p:normalViewPr>
  <p:slideViewPr>
    <p:cSldViewPr snapToGrid="0">
      <p:cViewPr varScale="1">
        <p:scale>
          <a:sx n="54" d="100"/>
          <a:sy n="54" d="100"/>
        </p:scale>
        <p:origin x="106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183A0-2DDB-4F39-B3D6-42BC9E045EC5}" type="datetimeFigureOut">
              <a:rPr lang="en-US" smtClean="0"/>
              <a:t>12/6/2017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73F7C-74B2-4EF0-A184-5721C06FB3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4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msdn.microsoft.com/en-us/library/windows/desktop/ms644936(v=vs.85).aspx" TargetMode="External"/><Relationship Id="rId3" Type="http://schemas.openxmlformats.org/officeDocument/2006/relationships/hyperlink" Target="http://www.opengl-tutorial.org/beginners-tutorials/tutorial-1-opening-a-window/" TargetMode="External"/><Relationship Id="rId7" Type="http://schemas.openxmlformats.org/officeDocument/2006/relationships/hyperlink" Target="http://www.glfw.org/docs/latest/group__window.html#typedef-member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sdn.microsoft.com/en-us/library/windows/desktop/ms633573(v=vs.85).aspx" TargetMode="External"/><Relationship Id="rId11" Type="http://schemas.openxmlformats.org/officeDocument/2006/relationships/hyperlink" Target="http://www.glfw.org/docs/latest/group__window.html#ga37bd57223967b4211d60ca1a0bf3c832" TargetMode="External"/><Relationship Id="rId5" Type="http://schemas.openxmlformats.org/officeDocument/2006/relationships/hyperlink" Target="http://www.glfw.org/docs/latest/group__window.html#ga7d9c8c62384b1e2821c4dc48952d2033" TargetMode="External"/><Relationship Id="rId10" Type="http://schemas.openxmlformats.org/officeDocument/2006/relationships/hyperlink" Target="http://www.glfw.org/docs/latest/group__window.html#ga554e37d781f0a997656c26b2c56c835e" TargetMode="External"/><Relationship Id="rId4" Type="http://schemas.openxmlformats.org/officeDocument/2006/relationships/hyperlink" Target="https://msdn.microsoft.com/en-us/library/windows/desktop/dd368826(v=vs.85).aspx" TargetMode="External"/><Relationship Id="rId9" Type="http://schemas.openxmlformats.org/officeDocument/2006/relationships/hyperlink" Target="https://msdn.microsoft.com/en-us/library/windows/desktop/ms644943(v=vs.85).aspx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background is a sample of volumetric lighting in my own 3D graphics engine, HG3D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22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Changing the visible buffer can be disturbing to the user.</a:t>
            </a:r>
          </a:p>
          <a:p>
            <a:endParaRPr lang="en-US" baseline="0" dirty="0"/>
          </a:p>
          <a:p>
            <a:r>
              <a:rPr lang="en-US" baseline="0" dirty="0"/>
              <a:t>Rendering to a different buffer and swapping the buffers after rendering is done, allows rendering without disturbing the visual buffer.</a:t>
            </a:r>
          </a:p>
          <a:p>
            <a:endParaRPr lang="en-US" baseline="0" dirty="0"/>
          </a:p>
          <a:p>
            <a:r>
              <a:rPr lang="en-US" baseline="0" dirty="0"/>
              <a:t>This buffers are called back and front buffers.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621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On windows we use GDI.</a:t>
            </a:r>
          </a:p>
          <a:p>
            <a:endParaRPr lang="en-US" b="0" i="0" dirty="0"/>
          </a:p>
          <a:p>
            <a:r>
              <a:rPr lang="en-US" b="0" i="0" dirty="0"/>
              <a:t>PIXELFORMATDESCRIPTOR is a GDI structure used to describe pixel format. More info on MSDN.</a:t>
            </a:r>
            <a:endParaRPr lang="en-US" b="0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8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For other platforms we’re going to use GLFW.</a:t>
            </a:r>
          </a:p>
          <a:p>
            <a:endParaRPr lang="en-US" b="0" i="0" dirty="0"/>
          </a:p>
          <a:p>
            <a:r>
              <a:rPr lang="en-US" b="0" i="0" dirty="0"/>
              <a:t>More info on the hint function on GLW documentation.</a:t>
            </a:r>
            <a:endParaRPr lang="en-US" b="0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749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 callback will be called with proper values for each event, through which the program is informed about the event.</a:t>
            </a:r>
          </a:p>
          <a:p>
            <a:endParaRPr lang="en-US" baseline="0" dirty="0"/>
          </a:p>
          <a:p>
            <a:r>
              <a:rPr lang="en-US" baseline="0" dirty="0"/>
              <a:t>On polling, the program checks whether there has been an event or not, whereas on waiting, the thread goes to sleep until an event occurs.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43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95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073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52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155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1200" dirty="0">
                <a:hlinkClick r:id="rId3"/>
              </a:rPr>
              <a:t>http://www.opengl-tutorial.org/beginners-tutorials/tutorial-1-opening-a-window/</a:t>
            </a:r>
            <a:r>
              <a:rPr lang="en-US" sz="1200" dirty="0"/>
              <a:t> (Opening a window)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1200" dirty="0">
                <a:hlinkClick r:id="rId4"/>
              </a:rPr>
              <a:t>https://msdn.microsoft.com/en-us/library/windows/desktop/dd368826(v=vs.85).aspx</a:t>
            </a:r>
            <a:r>
              <a:rPr lang="en-US" sz="1200" dirty="0"/>
              <a:t> (Pixel format descriptor)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1200" dirty="0">
                <a:hlinkClick r:id="rId5"/>
              </a:rPr>
              <a:t>http://www.glfw.org/docs/latest/group__window.html#ga7d9c8c62384b1e2821c4dc48952d2033</a:t>
            </a:r>
            <a:r>
              <a:rPr lang="en-US" sz="1200" dirty="0"/>
              <a:t> (</a:t>
            </a:r>
            <a:r>
              <a:rPr lang="en-US" sz="1200" dirty="0" err="1"/>
              <a:t>glfwWindowHint</a:t>
            </a:r>
            <a:r>
              <a:rPr lang="en-US" sz="1200" dirty="0"/>
              <a:t> 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1200" dirty="0">
                <a:hlinkClick r:id="rId6"/>
              </a:rPr>
              <a:t>https://msdn.microsoft.com/en-us/library/windows/desktop/ms633573(v=vs.85).aspx</a:t>
            </a:r>
            <a:r>
              <a:rPr lang="en-US" sz="1200" dirty="0"/>
              <a:t> (Windows callback)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1200" dirty="0">
                <a:hlinkClick r:id="rId7"/>
              </a:rPr>
              <a:t>http://www.glfw.org/docs/latest/group__window.html#typedef-members</a:t>
            </a:r>
            <a:r>
              <a:rPr lang="en-US" sz="1200" dirty="0"/>
              <a:t> (GLFW callbacks)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1200" dirty="0">
                <a:hlinkClick r:id="rId8"/>
              </a:rPr>
              <a:t>https://msdn.microsoft.com/en-us/library/windows/desktop/ms644936(v=vs.85).aspx</a:t>
            </a:r>
            <a:r>
              <a:rPr lang="en-US" sz="1200" dirty="0"/>
              <a:t> (</a:t>
            </a:r>
            <a:r>
              <a:rPr lang="en-US" sz="1200" dirty="0" err="1"/>
              <a:t>GetMessage</a:t>
            </a:r>
            <a:r>
              <a:rPr lang="en-US" sz="1200" dirty="0"/>
              <a:t>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1200" dirty="0">
                <a:hlinkClick r:id="rId9"/>
              </a:rPr>
              <a:t>https://msdn.microsoft.com/en-us/library/windows/desktop/ms644943(v=vs.85).aspx</a:t>
            </a:r>
            <a:r>
              <a:rPr lang="en-US" sz="1200" dirty="0"/>
              <a:t> (</a:t>
            </a:r>
            <a:r>
              <a:rPr lang="en-US" sz="1200" dirty="0" err="1"/>
              <a:t>PeekMessage</a:t>
            </a:r>
            <a:r>
              <a:rPr lang="en-US" sz="1200" dirty="0"/>
              <a:t>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1200" dirty="0">
                <a:hlinkClick r:id="rId10"/>
              </a:rPr>
              <a:t>http://www.glfw.org/docs/latest/group__window.html#ga554e37d781f0a997656c26b2c56c835e</a:t>
            </a:r>
            <a:r>
              <a:rPr lang="en-US" sz="1200" dirty="0"/>
              <a:t> (</a:t>
            </a:r>
            <a:r>
              <a:rPr lang="en-US" sz="1200" dirty="0" err="1"/>
              <a:t>glfwWaitEvents</a:t>
            </a:r>
            <a:r>
              <a:rPr lang="en-US" sz="1200" dirty="0"/>
              <a:t>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1200" dirty="0">
                <a:hlinkClick r:id="rId11"/>
              </a:rPr>
              <a:t>http://www.glfw.org/docs/latest/group__window.html#ga37bd57223967b4211d60ca1a0bf3c832</a:t>
            </a:r>
            <a:r>
              <a:rPr lang="en-US" sz="1200" dirty="0"/>
              <a:t> (</a:t>
            </a:r>
            <a:r>
              <a:rPr lang="en-US" sz="1200" dirty="0" err="1"/>
              <a:t>glfwPollEvents</a:t>
            </a:r>
            <a:r>
              <a:rPr lang="en-US" sz="12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601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64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Native libraries and tool are recommended for context creation. Since most of the libraries use a frame buffer object instead of rendering directly to the default frame buffer, which can be costly performance wise.</a:t>
            </a:r>
          </a:p>
          <a:p>
            <a:endParaRPr lang="en-US" baseline="0" dirty="0"/>
          </a:p>
          <a:p>
            <a:r>
              <a:rPr lang="en-US" baseline="0" dirty="0"/>
              <a:t>I am going to use GDI for windows and GLFW for other OS’s.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28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Pixel description commonly describes the attribute of the default frame buffer.</a:t>
            </a:r>
          </a:p>
          <a:p>
            <a:endParaRPr lang="en-US" baseline="0" dirty="0"/>
          </a:p>
          <a:p>
            <a:r>
              <a:rPr lang="en-US" baseline="0" dirty="0"/>
              <a:t>It’s not guaranteed that the final pixel description will be the exact description that was asked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72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window’s color </a:t>
            </a:r>
            <a:r>
              <a:rPr lang="en-US" baseline="0" dirty="0" err="1"/>
              <a:t>bitdepth</a:t>
            </a:r>
            <a:r>
              <a:rPr lang="en-US" baseline="0" dirty="0"/>
              <a:t> better be the same as the display’s color </a:t>
            </a:r>
            <a:r>
              <a:rPr lang="en-US" baseline="0" dirty="0" err="1"/>
              <a:t>bitdepth</a:t>
            </a:r>
            <a:r>
              <a:rPr lang="en-US" baseline="0" dirty="0"/>
              <a:t>. This will minimize the VRAM used by the window, and will need less band width to update the window.</a:t>
            </a:r>
          </a:p>
          <a:p>
            <a:endParaRPr lang="en-US" i="0" baseline="0" dirty="0"/>
          </a:p>
          <a:p>
            <a:r>
              <a:rPr lang="en-US" i="0" baseline="0" dirty="0"/>
              <a:t>HDR rendering requires higher color precision and thus higher </a:t>
            </a:r>
            <a:r>
              <a:rPr lang="en-US" i="0" baseline="0" dirty="0" err="1"/>
              <a:t>bitdepth</a:t>
            </a:r>
            <a:r>
              <a:rPr lang="en-US" i="0" baseline="0" dirty="0"/>
              <a:t>; However the main rendering is often done on a frame buffer, and the content is then copied to the default frame buffer for the final display, which makes it wasteful to allocated higher </a:t>
            </a:r>
            <a:r>
              <a:rPr lang="en-US" i="0" baseline="0" dirty="0" err="1"/>
              <a:t>bitdepth</a:t>
            </a:r>
            <a:r>
              <a:rPr lang="en-US" i="0" baseline="0" dirty="0"/>
              <a:t> to default frame buffer than the display supports.</a:t>
            </a:r>
          </a:p>
          <a:p>
            <a:endParaRPr lang="en-US" i="0" baseline="0" dirty="0"/>
          </a:p>
          <a:p>
            <a:endParaRPr lang="en-US" i="0" baseline="0" dirty="0"/>
          </a:p>
          <a:p>
            <a:endParaRPr lang="en-US" i="0" baseline="0" dirty="0"/>
          </a:p>
          <a:p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12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 baseline="0" dirty="0"/>
                  <a:t>It’s usually set to 0 since the main rendering is done on a frame buffer object.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i="0" baseline="0" dirty="0">
                    <a:latin typeface="Cambria Math" panose="02040503050406030204" pitchFamily="18" charset="0"/>
                  </a:rPr>
                  <a:t>𝐷𝑠𝑡=</a:t>
                </a:r>
                <a:r>
                  <a:rPr lang="en-US" i="0" baseline="0" dirty="0" err="1">
                    <a:latin typeface="Cambria Math" panose="02040503050406030204" pitchFamily="18" charset="0"/>
                  </a:rPr>
                  <a:t>𝐷𝑠𝑡𝑅𝐺𝐵</a:t>
                </a:r>
                <a:r>
                  <a:rPr lang="en-US" i="0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i="0" baseline="0" dirty="0" err="1">
                    <a:latin typeface="Cambria Math" panose="02040503050406030204" pitchFamily="18" charset="0"/>
                  </a:rPr>
                  <a:t>𝐷𝑠𝑡𝐴𝑙𝑝ℎ𝑎</a:t>
                </a:r>
                <a:endParaRPr lang="en-US" i="0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 baseline="0" dirty="0">
                    <a:latin typeface="Cambria Math" panose="02040503050406030204" pitchFamily="18" charset="0"/>
                  </a:rPr>
                  <a:t>𝑆𝑟𝑐</a:t>
                </a:r>
                <a:r>
                  <a:rPr lang="en-US" i="0" baseline="0" dirty="0">
                    <a:latin typeface="Cambria Math" panose="02040503050406030204" pitchFamily="18" charset="0"/>
                  </a:rPr>
                  <a:t>=</a:t>
                </a:r>
                <a:r>
                  <a:rPr lang="en-US" b="0" i="0" baseline="0" dirty="0">
                    <a:latin typeface="Cambria Math" panose="02040503050406030204" pitchFamily="18" charset="0"/>
                  </a:rPr>
                  <a:t>𝑆𝑟𝑐</a:t>
                </a:r>
                <a:r>
                  <a:rPr lang="en-US" i="0" baseline="0" dirty="0" err="1">
                    <a:latin typeface="Cambria Math" panose="02040503050406030204" pitchFamily="18" charset="0"/>
                  </a:rPr>
                  <a:t>𝑅𝐺𝐵</a:t>
                </a:r>
                <a:r>
                  <a:rPr lang="en-US" i="0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b="0" i="0" baseline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𝑆𝑟𝑐</a:t>
                </a:r>
                <a:r>
                  <a:rPr lang="en-US" i="0" baseline="0" dirty="0" err="1">
                    <a:latin typeface="Cambria Math" panose="02040503050406030204" pitchFamily="18" charset="0"/>
                  </a:rPr>
                  <a:t>𝐴𝑙𝑝ℎ𝑎</a:t>
                </a:r>
                <a:endParaRPr lang="en-US" i="0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i="0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baseline="0" dirty="0"/>
                  <a:t>Each of the </a:t>
                </a:r>
                <a:r>
                  <a:rPr lang="en-US" i="0" baseline="0" dirty="0">
                    <a:latin typeface="Cambria Math" panose="02040503050406030204" pitchFamily="18" charset="0"/>
                  </a:rPr>
                  <a:t>𝐷𝑠𝑡𝑅𝐺𝐵</a:t>
                </a:r>
                <a:r>
                  <a:rPr lang="en-US" i="0" baseline="0" dirty="0"/>
                  <a:t> and the </a:t>
                </a:r>
                <a:r>
                  <a:rPr lang="en-US" i="0" baseline="0" dirty="0">
                    <a:latin typeface="Cambria Math" panose="02040503050406030204" pitchFamily="18" charset="0"/>
                  </a:rPr>
                  <a:t>𝑆𝑟𝑐𝑅𝐺𝐵</a:t>
                </a:r>
                <a:r>
                  <a:rPr lang="en-US" i="0" baseline="0" dirty="0"/>
                  <a:t> can be one of the followings:</a:t>
                </a:r>
              </a:p>
              <a:p>
                <a:pPr/>
                <a:r>
                  <a:rPr lang="en-US" i="0" baseline="0" dirty="0"/>
                  <a:t>Color buffer’s RGB value</a:t>
                </a:r>
              </a:p>
              <a:p>
                <a:pPr/>
                <a:r>
                  <a:rPr lang="en-US" i="0" baseline="0" dirty="0"/>
                  <a:t>Fragment’s RGB value</a:t>
                </a:r>
              </a:p>
              <a:p>
                <a:r>
                  <a:rPr lang="en-US" i="0" baseline="0" dirty="0"/>
                  <a:t>One minus color buffer’s RGB value</a:t>
                </a:r>
              </a:p>
              <a:p>
                <a:r>
                  <a:rPr lang="en-US" i="0" baseline="0" dirty="0"/>
                  <a:t>One minus fragment’s RGB value</a:t>
                </a:r>
              </a:p>
              <a:p>
                <a:pPr/>
                <a:r>
                  <a:rPr lang="en-US" i="0" baseline="0" dirty="0"/>
                  <a:t>Zero</a:t>
                </a:r>
              </a:p>
              <a:p>
                <a:pPr/>
                <a:r>
                  <a:rPr lang="en-US" i="0" baseline="0" dirty="0"/>
                  <a:t>One</a:t>
                </a:r>
              </a:p>
              <a:p>
                <a:pPr/>
                <a:endParaRPr lang="en-US" i="0" baseline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baseline="0" dirty="0"/>
                  <a:t>Each of the </a:t>
                </a:r>
                <a:r>
                  <a:rPr lang="en-US" i="0" baseline="0" dirty="0">
                    <a:latin typeface="Cambria Math" panose="02040503050406030204" pitchFamily="18" charset="0"/>
                  </a:rPr>
                  <a:t>𝐷𝑠𝑡</a:t>
                </a:r>
                <a:r>
                  <a:rPr lang="en-US" b="0" i="0" baseline="0" dirty="0">
                    <a:latin typeface="Cambria Math" panose="02040503050406030204" pitchFamily="18" charset="0"/>
                  </a:rPr>
                  <a:t>𝐴𝑙𝑝ℎ𝑎</a:t>
                </a:r>
                <a:r>
                  <a:rPr lang="en-US" i="0" baseline="0" dirty="0"/>
                  <a:t> and the </a:t>
                </a:r>
                <a:r>
                  <a:rPr lang="en-US" i="0" baseline="0" dirty="0">
                    <a:latin typeface="Cambria Math" panose="02040503050406030204" pitchFamily="18" charset="0"/>
                  </a:rPr>
                  <a:t>𝑆𝑟𝑐</a:t>
                </a:r>
                <a:r>
                  <a:rPr lang="en-US" b="0" i="0" baseline="0" dirty="0">
                    <a:latin typeface="Cambria Math" panose="02040503050406030204" pitchFamily="18" charset="0"/>
                  </a:rPr>
                  <a:t>𝐴𝑙𝑝ℎ𝑎</a:t>
                </a:r>
                <a:r>
                  <a:rPr lang="en-US" i="0" baseline="0" dirty="0"/>
                  <a:t> can be one of the followings:</a:t>
                </a:r>
              </a:p>
              <a:p>
                <a:r>
                  <a:rPr lang="en-US" i="0" baseline="0" dirty="0"/>
                  <a:t>Color buffer’s alpha value</a:t>
                </a:r>
              </a:p>
              <a:p>
                <a:r>
                  <a:rPr lang="en-US" i="0" baseline="0" dirty="0"/>
                  <a:t>Fragment’s alpha value</a:t>
                </a:r>
              </a:p>
              <a:p>
                <a:r>
                  <a:rPr lang="en-US" i="0" baseline="0" dirty="0"/>
                  <a:t>One minus color buffer’s alpha value</a:t>
                </a:r>
              </a:p>
              <a:p>
                <a:r>
                  <a:rPr lang="en-US" i="0" baseline="0" dirty="0"/>
                  <a:t>One minus fragment’s alpha value</a:t>
                </a:r>
              </a:p>
              <a:p>
                <a:r>
                  <a:rPr lang="en-US" i="0" baseline="0" dirty="0"/>
                  <a:t>Zero</a:t>
                </a:r>
              </a:p>
              <a:p>
                <a:r>
                  <a:rPr lang="en-US" i="0" baseline="0" dirty="0"/>
                  <a:t>One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i="0" baseline="0" dirty="0"/>
              </a:p>
              <a:p>
                <a:pPr/>
                <a:endParaRPr lang="en-US" i="0" baseline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006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Same as stencil buffer this is usually set to 0 due to main rendering taking action on a frame buffer object.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11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This can be useful for temporal anti-aliasing.</a:t>
            </a:r>
          </a:p>
          <a:p>
            <a:r>
              <a:rPr lang="en-US" baseline="0" dirty="0"/>
              <a:t>This is also often set to 0 due to same reason.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163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For our use this is always set to true.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73F7C-74B2-4EF0-A184-5721C06FB36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414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E91C-B207-430E-A068-FC8E89ABCEC3}" type="datetime1">
              <a:rPr lang="en-US" smtClean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72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41B0-E0CB-43C0-B415-2258DE627AC2}" type="datetime1">
              <a:rPr lang="en-US" smtClean="0"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6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0D247-03E1-4D05-A39C-1F727910D483}" type="datetime1">
              <a:rPr lang="en-US" smtClean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8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114A-076E-412C-9AD8-C2D60377A1F7}" type="datetime1">
              <a:rPr lang="en-US" smtClean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687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0243-94ED-44BE-A9AA-D4D6119DAA96}" type="datetime1">
              <a:rPr lang="en-US" smtClean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33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33254-5C96-4A67-BE86-9470B215B405}" type="datetime1">
              <a:rPr lang="en-US" smtClean="0"/>
              <a:t>12/6/2017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8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8E4A-F5E3-4F81-8FAE-D0CCFDEAD650}" type="datetime1">
              <a:rPr lang="en-US" smtClean="0"/>
              <a:t>12/6/2017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194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3E8D-AC8E-4A82-9E31-425A3B739DC0}" type="datetime1">
              <a:rPr lang="en-US" smtClean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68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ED77-21C2-4D86-84BC-1DF822A58805}" type="datetime1">
              <a:rPr lang="en-US" smtClean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89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3272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7596464" y="3478841"/>
            <a:ext cx="417738" cy="55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5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E1CA6-B43D-466D-A356-B1783335E2B9}" type="datetime1">
              <a:rPr lang="en-US" smtClean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20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5BF0A-17AE-4191-9C32-A483CBC2DC3A}" type="datetime1">
              <a:rPr lang="en-US" smtClean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91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FC47-AD45-433E-9628-C9F5EC3898DF}" type="datetime1">
              <a:rPr lang="en-US" smtClean="0"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5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395F3-3A7F-4C01-B646-3D865AC4CED3}" type="datetime1">
              <a:rPr lang="en-US" smtClean="0"/>
              <a:t>12/6/2017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7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2475-017D-4526-9C59-97A0D94D7A6A}" type="datetime1">
              <a:rPr lang="en-US" smtClean="0"/>
              <a:t>12/6/2017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17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7DB78-8790-46A5-9378-3DDC2AD8FABA}" type="datetime1">
              <a:rPr lang="en-US" smtClean="0"/>
              <a:t>12/6/2017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2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ACAA-261A-48CB-B527-8FF82762F140}" type="datetime1">
              <a:rPr lang="en-US" smtClean="0"/>
              <a:t>12/6/2017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74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245A-D98D-46FE-9E3F-D752E4EAEF8B}" type="datetime1">
              <a:rPr lang="en-US" smtClean="0"/>
              <a:t>12/6/2017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2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B1C2956-3B49-4053-84B5-01CE70C5BF9E}" type="datetime1">
              <a:rPr lang="en-US" smtClean="0"/>
              <a:t>12/6/2017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22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633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lfw.org/docs/latest/group__window.html#typedef-members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msdn.microsoft.com/en-us/library/windows/desktop/ms633573(v=vs.85).aspx" TargetMode="External"/><Relationship Id="rId12" Type="http://schemas.openxmlformats.org/officeDocument/2006/relationships/hyperlink" Target="http://www.glfw.org/docs/latest/group__window.html#ga37bd57223967b4211d60ca1a0bf3c832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www.glfw.org/docs/latest/group__window.html#ga7d9c8c62384b1e2821c4dc48952d2033" TargetMode="External"/><Relationship Id="rId11" Type="http://schemas.openxmlformats.org/officeDocument/2006/relationships/hyperlink" Target="http://www.glfw.org/docs/latest/group__window.html#ga554e37d781f0a997656c26b2c56c835e" TargetMode="External"/><Relationship Id="rId5" Type="http://schemas.openxmlformats.org/officeDocument/2006/relationships/hyperlink" Target="https://msdn.microsoft.com/en-us/library/windows/desktop/dd368826(v=vs.85).aspx" TargetMode="External"/><Relationship Id="rId10" Type="http://schemas.openxmlformats.org/officeDocument/2006/relationships/hyperlink" Target="https://msdn.microsoft.com/en-us/library/windows/desktop/ms644943(v=vs.85).aspx" TargetMode="External"/><Relationship Id="rId4" Type="http://schemas.openxmlformats.org/officeDocument/2006/relationships/hyperlink" Target="http://www.opengl-tutorial.org/beginners-tutorials/tutorial-1-opening-a-window/" TargetMode="External"/><Relationship Id="rId9" Type="http://schemas.openxmlformats.org/officeDocument/2006/relationships/hyperlink" Target="https://msdn.microsoft.com/en-us/library/windows/desktop/ms644936(v=vs.85).asp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150" y="703384"/>
            <a:ext cx="8825658" cy="2518117"/>
          </a:xfr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t"/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Opening a window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346" y="5241614"/>
            <a:ext cx="8825658" cy="498004"/>
          </a:xfrm>
        </p:spPr>
        <p:txBody>
          <a:bodyPr/>
          <a:lstStyle/>
          <a:p>
            <a:r>
              <a:rPr lang="en-US" cap="none" dirty="0">
                <a:latin typeface="+mn-lt"/>
              </a:rPr>
              <a:t>Hosein Ghahremanzadeh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973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Double Buffer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Rendering to a buffer that is being displayed will disturb the visible buffer.</a:t>
            </a:r>
          </a:p>
          <a:p>
            <a:r>
              <a:rPr lang="en-US" dirty="0"/>
              <a:t>Solution is to render to different buffer and swap the buffers after a frame is rendered.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11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Pixel format descriptor on 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/>
              <a:t>Description is stored on </a:t>
            </a:r>
            <a:r>
              <a:rPr lang="en-US" b="1" dirty="0"/>
              <a:t>PIXELFORMATDESCRIPTOR</a:t>
            </a:r>
            <a:r>
              <a:rPr lang="en-US" dirty="0"/>
              <a:t> 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85E8D-98F5-47EB-A0B6-B209CF7604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052" r="-4052"/>
          <a:stretch/>
        </p:blipFill>
        <p:spPr>
          <a:xfrm>
            <a:off x="646111" y="1152983"/>
            <a:ext cx="9149643" cy="476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5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Pixel format descriptor on GLFW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/>
              <a:t>Description is hinted via </a:t>
            </a:r>
            <a:r>
              <a:rPr lang="en-US" dirty="0" err="1"/>
              <a:t>glfwWindowHint</a:t>
            </a:r>
            <a:r>
              <a:rPr lang="en-US" dirty="0"/>
              <a:t>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64FAF1-38D2-4354-AC83-A61789FE6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1414904"/>
            <a:ext cx="10004613" cy="427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92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Event handling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Events are handled through callbacks.</a:t>
            </a:r>
          </a:p>
          <a:p>
            <a:r>
              <a:rPr lang="en-US" dirty="0"/>
              <a:t>Each even will pass proper values depending on the event.</a:t>
            </a:r>
          </a:p>
          <a:p>
            <a:r>
              <a:rPr lang="en-US" dirty="0"/>
              <a:t>Two method of event Handling:</a:t>
            </a:r>
          </a:p>
          <a:p>
            <a:pPr lvl="1"/>
            <a:r>
              <a:rPr lang="en-US" dirty="0"/>
              <a:t>Polling</a:t>
            </a:r>
          </a:p>
          <a:p>
            <a:pPr lvl="1"/>
            <a:r>
              <a:rPr lang="en-US" dirty="0"/>
              <a:t>Waiting for event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157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Event handling on Windows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Callbacks: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On Windows a single callback is called for every event.</a:t>
            </a:r>
          </a:p>
          <a:p>
            <a:r>
              <a:rPr lang="en-US" dirty="0"/>
              <a:t>The description of the event is passed to callback function as input parameter.</a:t>
            </a:r>
          </a:p>
          <a:p>
            <a:r>
              <a:rPr lang="en-US" dirty="0"/>
              <a:t>The signature of the callback function should be as follows: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305C4-95EA-404D-ADC8-4E6F7F51A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900" y="5004753"/>
            <a:ext cx="10436089" cy="24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8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Event handling on GLFW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Callbacks: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On GLFW there are separate callbacks for different events.</a:t>
            </a:r>
          </a:p>
          <a:p>
            <a:r>
              <a:rPr lang="en-US" dirty="0"/>
              <a:t>The description of the event is passed to callback function as input parameter.</a:t>
            </a:r>
          </a:p>
          <a:p>
            <a:r>
              <a:rPr lang="en-US" dirty="0"/>
              <a:t>There is a full description of these callbacks on GLFW documentation.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839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Polling and waiting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For waiting </a:t>
            </a:r>
            <a:r>
              <a:rPr lang="en-US" dirty="0" err="1"/>
              <a:t>GetMessage</a:t>
            </a:r>
            <a:r>
              <a:rPr lang="en-US" dirty="0"/>
              <a:t> function is call on Windows, and </a:t>
            </a:r>
            <a:r>
              <a:rPr lang="en-US" dirty="0" err="1"/>
              <a:t>glfwWaitEvents</a:t>
            </a:r>
            <a:r>
              <a:rPr lang="en-US" dirty="0"/>
              <a:t> is called on GLFW</a:t>
            </a:r>
          </a:p>
          <a:p>
            <a:r>
              <a:rPr lang="en-US" dirty="0"/>
              <a:t>For polling </a:t>
            </a:r>
            <a:r>
              <a:rPr lang="en-US" dirty="0" err="1"/>
              <a:t>PeekMessage</a:t>
            </a:r>
            <a:r>
              <a:rPr lang="en-US" dirty="0"/>
              <a:t> is called on Windows and </a:t>
            </a:r>
            <a:r>
              <a:rPr lang="en-US" dirty="0" err="1"/>
              <a:t>glfwPollEvents</a:t>
            </a:r>
            <a:r>
              <a:rPr lang="en-US" dirty="0"/>
              <a:t> is call on GLFW.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100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Your questions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080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Helpful links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519953" y="2420471"/>
            <a:ext cx="11546541" cy="3907177"/>
          </a:xfrm>
          <a:solidFill>
            <a:schemeClr val="bg1">
              <a:alpha val="85000"/>
            </a:schemeClr>
          </a:solidFill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 fontScale="70000" lnSpcReduction="20000"/>
          </a:bodyPr>
          <a:lstStyle/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2400" dirty="0">
                <a:hlinkClick r:id="rId4"/>
              </a:rPr>
              <a:t>http://www.opengl-tutorial.org/beginners-tutorials/tutorial-1-opening-a-window/</a:t>
            </a:r>
            <a:r>
              <a:rPr lang="en-US" sz="2400" dirty="0"/>
              <a:t> (Opening a window)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2400" dirty="0">
                <a:hlinkClick r:id="rId5"/>
              </a:rPr>
              <a:t>https://msdn.microsoft.com/en-us/library/windows/desktop/dd368826(v=vs.85).aspx</a:t>
            </a:r>
            <a:r>
              <a:rPr lang="en-US" sz="2400" dirty="0"/>
              <a:t> (Pixel format descriptor)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2400" dirty="0">
                <a:hlinkClick r:id="rId6"/>
              </a:rPr>
              <a:t>http://www.glfw.org/docs/latest/group__window.html#ga7d9c8c62384b1e2821c4dc48952d2033</a:t>
            </a:r>
            <a:r>
              <a:rPr lang="en-US" sz="2400" dirty="0"/>
              <a:t> (</a:t>
            </a:r>
            <a:r>
              <a:rPr lang="en-US" sz="2400" dirty="0" err="1"/>
              <a:t>glfwWindowHint</a:t>
            </a:r>
            <a:r>
              <a:rPr lang="en-US" sz="2400" dirty="0"/>
              <a:t> 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2400" dirty="0">
                <a:hlinkClick r:id="rId7"/>
              </a:rPr>
              <a:t>https://msdn.microsoft.com/en-us/library/windows/desktop/ms633573(v=vs.85).aspx</a:t>
            </a:r>
            <a:r>
              <a:rPr lang="en-US" sz="2400" dirty="0"/>
              <a:t> (Windows callback)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2400" dirty="0">
                <a:hlinkClick r:id="rId8"/>
              </a:rPr>
              <a:t>http://www.glfw.org/docs/latest/group__window.html#typedef-members</a:t>
            </a:r>
            <a:r>
              <a:rPr lang="en-US" sz="2400" dirty="0"/>
              <a:t> (GLFW callbacks)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2400" dirty="0">
                <a:hlinkClick r:id="rId9"/>
              </a:rPr>
              <a:t>https://msdn.microsoft.com/en-us/library/windows/desktop/ms644936(v=vs.85).aspx</a:t>
            </a:r>
            <a:r>
              <a:rPr lang="en-US" sz="2400" dirty="0"/>
              <a:t> (</a:t>
            </a:r>
            <a:r>
              <a:rPr lang="en-US" sz="2400" dirty="0" err="1"/>
              <a:t>GetMessage</a:t>
            </a:r>
            <a:r>
              <a:rPr lang="en-US" sz="2400" dirty="0"/>
              <a:t>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2400" dirty="0">
                <a:hlinkClick r:id="rId10"/>
              </a:rPr>
              <a:t>https://msdn.microsoft.com/en-us/library/windows/desktop/ms644943(v=vs.85).aspx</a:t>
            </a:r>
            <a:r>
              <a:rPr lang="en-US" sz="2400" dirty="0"/>
              <a:t> (</a:t>
            </a:r>
            <a:r>
              <a:rPr lang="en-US" sz="2400" dirty="0" err="1"/>
              <a:t>PeekMessage</a:t>
            </a:r>
            <a:r>
              <a:rPr lang="en-US" sz="2400" dirty="0"/>
              <a:t>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2400" dirty="0">
                <a:hlinkClick r:id="rId11"/>
              </a:rPr>
              <a:t>http://www.glfw.org/docs/latest/group__window.html#ga554e37d781f0a997656c26b2c56c835e</a:t>
            </a:r>
            <a:r>
              <a:rPr lang="en-US" sz="2400" dirty="0"/>
              <a:t> (</a:t>
            </a:r>
            <a:r>
              <a:rPr lang="en-US" sz="2400" dirty="0" err="1"/>
              <a:t>glfwWaitEvents</a:t>
            </a:r>
            <a:r>
              <a:rPr lang="en-US" sz="2400" dirty="0"/>
              <a:t>)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n-US" sz="2400" dirty="0">
                <a:hlinkClick r:id="rId12"/>
              </a:rPr>
              <a:t>http://www.glfw.org/docs/latest/group__window.html#ga37bd57223967b4211d60ca1a0bf3c832</a:t>
            </a:r>
            <a:r>
              <a:rPr lang="en-US" sz="2400" dirty="0"/>
              <a:t> (</a:t>
            </a:r>
            <a:r>
              <a:rPr lang="en-US" sz="2400" dirty="0" err="1"/>
              <a:t>glfwPollEvents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758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/>
              <a:t>Describe the pixel format</a:t>
            </a:r>
          </a:p>
          <a:p>
            <a:r>
              <a:rPr lang="en-US" dirty="0"/>
              <a:t>Define a window</a:t>
            </a:r>
          </a:p>
          <a:p>
            <a:r>
              <a:rPr lang="en-US" dirty="0"/>
              <a:t>Ask OS for a window</a:t>
            </a:r>
          </a:p>
          <a:p>
            <a:r>
              <a:rPr lang="en-US" dirty="0"/>
              <a:t>Get a device context</a:t>
            </a:r>
          </a:p>
          <a:p>
            <a:r>
              <a:rPr lang="en-US" dirty="0"/>
              <a:t>Get OpenGL context from the device context</a:t>
            </a:r>
          </a:p>
          <a:p>
            <a:r>
              <a:rPr lang="en-US" dirty="0"/>
              <a:t>Handling events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508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Libraries for opening 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/>
              <a:t>GDI (for Windows)</a:t>
            </a:r>
          </a:p>
          <a:p>
            <a:r>
              <a:rPr lang="en-US" dirty="0"/>
              <a:t>SDL (Cross platform)</a:t>
            </a:r>
          </a:p>
          <a:p>
            <a:r>
              <a:rPr lang="en-US" dirty="0"/>
              <a:t>GLFW (Cross platform)</a:t>
            </a:r>
          </a:p>
          <a:p>
            <a:r>
              <a:rPr lang="en-US" dirty="0" err="1"/>
              <a:t>FreeGLUT</a:t>
            </a:r>
            <a:r>
              <a:rPr lang="en-US" dirty="0"/>
              <a:t>(Cross platform)</a:t>
            </a:r>
          </a:p>
          <a:p>
            <a:r>
              <a:rPr lang="en-US" dirty="0"/>
              <a:t>SFML(Cross platform)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024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Pixel format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/>
              <a:t>Describes:</a:t>
            </a:r>
          </a:p>
          <a:p>
            <a:pPr lvl="1"/>
            <a:r>
              <a:rPr lang="en-US" dirty="0"/>
              <a:t>Color </a:t>
            </a:r>
            <a:r>
              <a:rPr lang="en-US" dirty="0" err="1"/>
              <a:t>bitdepth</a:t>
            </a:r>
            <a:endParaRPr lang="en-US" dirty="0"/>
          </a:p>
          <a:p>
            <a:pPr lvl="1"/>
            <a:r>
              <a:rPr lang="en-US" dirty="0"/>
              <a:t>Stencil </a:t>
            </a:r>
            <a:r>
              <a:rPr lang="en-US" dirty="0" err="1"/>
              <a:t>bitdepth</a:t>
            </a:r>
            <a:endParaRPr lang="en-US" dirty="0"/>
          </a:p>
          <a:p>
            <a:pPr lvl="1"/>
            <a:r>
              <a:rPr lang="en-US" dirty="0"/>
              <a:t>Depth </a:t>
            </a:r>
            <a:r>
              <a:rPr lang="en-US" dirty="0" err="1"/>
              <a:t>bitdepth</a:t>
            </a:r>
            <a:endParaRPr lang="en-US" dirty="0"/>
          </a:p>
          <a:p>
            <a:pPr lvl="1"/>
            <a:r>
              <a:rPr lang="en-US" dirty="0"/>
              <a:t>Accumulation buffer </a:t>
            </a:r>
            <a:r>
              <a:rPr lang="en-US" dirty="0" err="1"/>
              <a:t>bitdepth</a:t>
            </a:r>
            <a:endParaRPr lang="en-US" dirty="0"/>
          </a:p>
          <a:p>
            <a:pPr lvl="1"/>
            <a:r>
              <a:rPr lang="en-US" dirty="0"/>
              <a:t>OpenGL support</a:t>
            </a:r>
          </a:p>
          <a:p>
            <a:pPr lvl="1"/>
            <a:r>
              <a:rPr lang="en-US" dirty="0"/>
              <a:t>Double buffer</a:t>
            </a:r>
          </a:p>
          <a:p>
            <a:pPr lvl="1"/>
            <a:r>
              <a:rPr lang="en-US" dirty="0"/>
              <a:t>Stereo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9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Color </a:t>
            </a:r>
            <a:r>
              <a:rPr lang="en-US" dirty="0" err="1">
                <a:solidFill>
                  <a:schemeClr val="bg1"/>
                </a:solidFill>
              </a:rPr>
              <a:t>bitdepth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Usually 8 bits for each color</a:t>
            </a:r>
          </a:p>
          <a:p>
            <a:r>
              <a:rPr lang="en-US" dirty="0"/>
              <a:t>Depends on limitation of the display (can be higher, but usually wasteful)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47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Stencil </a:t>
            </a:r>
            <a:r>
              <a:rPr lang="en-US" dirty="0" err="1">
                <a:solidFill>
                  <a:schemeClr val="bg1"/>
                </a:solidFill>
              </a:rPr>
              <a:t>bitdepth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Describes the </a:t>
            </a:r>
            <a:r>
              <a:rPr lang="en-US" dirty="0" err="1"/>
              <a:t>bitdepth</a:t>
            </a:r>
            <a:r>
              <a:rPr lang="en-US" dirty="0"/>
              <a:t> used for the stencil buffer, on the frame buffer</a:t>
            </a:r>
          </a:p>
          <a:p>
            <a:r>
              <a:rPr lang="en-US" dirty="0"/>
              <a:t>Usually not used and set to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264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Depth </a:t>
            </a:r>
            <a:r>
              <a:rPr lang="en-US" dirty="0" err="1">
                <a:solidFill>
                  <a:schemeClr val="bg1"/>
                </a:solidFill>
              </a:rPr>
              <a:t>bitdepth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This effect the precision of the depth test.</a:t>
            </a:r>
          </a:p>
          <a:p>
            <a:r>
              <a:rPr lang="en-US" dirty="0"/>
              <a:t>Most of the times depth test is not done on the default frame buffer, so it can be set to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444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Accumulation buffer </a:t>
            </a:r>
            <a:r>
              <a:rPr lang="en-US" dirty="0" err="1">
                <a:solidFill>
                  <a:schemeClr val="bg1"/>
                </a:solidFill>
              </a:rPr>
              <a:t>bitdepth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Accumulation buffer is used to rendering several images and blending them at a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828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OpenGL 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Whether the allocated memory is going to support OpenGL or not is described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8768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irst Slid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rst Slide theme" id="{0C7B0808-ED8D-48B5-B83C-910DBF1D04C6}" vid="{3E4DFAB5-907C-44A1-A0C6-FC5B807CB40E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33991</TotalTime>
  <Words>1266</Words>
  <Application>Microsoft Office PowerPoint</Application>
  <PresentationFormat>Widescreen</PresentationFormat>
  <Paragraphs>148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First Slide theme</vt:lpstr>
      <vt:lpstr>Storyboard Layouts</vt:lpstr>
      <vt:lpstr>Opening a window</vt:lpstr>
      <vt:lpstr>Steps</vt:lpstr>
      <vt:lpstr>Libraries for opening windows</vt:lpstr>
      <vt:lpstr>Pixel format description</vt:lpstr>
      <vt:lpstr>Color bitdepth</vt:lpstr>
      <vt:lpstr>Stencil bitdepth</vt:lpstr>
      <vt:lpstr>Depth bitdepth</vt:lpstr>
      <vt:lpstr>Accumulation buffer bitdepth</vt:lpstr>
      <vt:lpstr>OpenGL support</vt:lpstr>
      <vt:lpstr>Double Buffer</vt:lpstr>
      <vt:lpstr>Pixel format descriptor on Windows</vt:lpstr>
      <vt:lpstr>Pixel format descriptor on GLFW</vt:lpstr>
      <vt:lpstr>Event handling</vt:lpstr>
      <vt:lpstr>Event handling on Windows Callbacks:</vt:lpstr>
      <vt:lpstr>Event handling on GLFW Callbacks:</vt:lpstr>
      <vt:lpstr>Polling and waiting</vt:lpstr>
      <vt:lpstr>Your questions</vt:lpstr>
      <vt:lpstr>Helpful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computer graphics?</dc:title>
  <dc:creator>Hosein Ghahremanzadeh</dc:creator>
  <cp:lastModifiedBy>Hosein Ghahremanzadeh</cp:lastModifiedBy>
  <cp:revision>337</cp:revision>
  <dcterms:created xsi:type="dcterms:W3CDTF">2016-10-22T13:06:39Z</dcterms:created>
  <dcterms:modified xsi:type="dcterms:W3CDTF">2017-12-06T14:50:33Z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